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5" r:id="rId18"/>
    <p:sldId id="271" r:id="rId19"/>
    <p:sldId id="272" r:id="rId20"/>
    <p:sldId id="273" r:id="rId21"/>
    <p:sldId id="274" r:id="rId22"/>
    <p:sldId id="276" r:id="rId23"/>
    <p:sldId id="279" r:id="rId24"/>
    <p:sldId id="280" r:id="rId25"/>
    <p:sldId id="286" r:id="rId26"/>
    <p:sldId id="282" r:id="rId27"/>
    <p:sldId id="284" r:id="rId2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B2D69-7207-4211-B61A-B776A6EA330E}" type="datetimeFigureOut">
              <a:rPr lang="es-ES" smtClean="0"/>
              <a:pPr/>
              <a:t>30/10/2014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482E6-3B9A-4775-88E8-3F0B9DF3ACA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B2D69-7207-4211-B61A-B776A6EA330E}" type="datetimeFigureOut">
              <a:rPr lang="es-ES" smtClean="0"/>
              <a:pPr/>
              <a:t>30/10/2014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482E6-3B9A-4775-88E8-3F0B9DF3ACA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B2D69-7207-4211-B61A-B776A6EA330E}" type="datetimeFigureOut">
              <a:rPr lang="es-ES" smtClean="0"/>
              <a:pPr/>
              <a:t>30/10/2014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482E6-3B9A-4775-88E8-3F0B9DF3ACA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B2D69-7207-4211-B61A-B776A6EA330E}" type="datetimeFigureOut">
              <a:rPr lang="es-ES" smtClean="0"/>
              <a:pPr/>
              <a:t>30/10/2014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482E6-3B9A-4775-88E8-3F0B9DF3ACA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B2D69-7207-4211-B61A-B776A6EA330E}" type="datetimeFigureOut">
              <a:rPr lang="es-ES" smtClean="0"/>
              <a:pPr/>
              <a:t>30/10/2014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482E6-3B9A-4775-88E8-3F0B9DF3ACA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B2D69-7207-4211-B61A-B776A6EA330E}" type="datetimeFigureOut">
              <a:rPr lang="es-ES" smtClean="0"/>
              <a:pPr/>
              <a:t>30/10/2014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482E6-3B9A-4775-88E8-3F0B9DF3ACA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B2D69-7207-4211-B61A-B776A6EA330E}" type="datetimeFigureOut">
              <a:rPr lang="es-ES" smtClean="0"/>
              <a:pPr/>
              <a:t>30/10/2014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482E6-3B9A-4775-88E8-3F0B9DF3ACA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B2D69-7207-4211-B61A-B776A6EA330E}" type="datetimeFigureOut">
              <a:rPr lang="es-ES" smtClean="0"/>
              <a:pPr/>
              <a:t>30/10/2014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482E6-3B9A-4775-88E8-3F0B9DF3ACA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B2D69-7207-4211-B61A-B776A6EA330E}" type="datetimeFigureOut">
              <a:rPr lang="es-ES" smtClean="0"/>
              <a:pPr/>
              <a:t>30/10/2014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482E6-3B9A-4775-88E8-3F0B9DF3ACA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B2D69-7207-4211-B61A-B776A6EA330E}" type="datetimeFigureOut">
              <a:rPr lang="es-ES" smtClean="0"/>
              <a:pPr/>
              <a:t>30/10/2014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482E6-3B9A-4775-88E8-3F0B9DF3ACA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B2D69-7207-4211-B61A-B776A6EA330E}" type="datetimeFigureOut">
              <a:rPr lang="es-ES" smtClean="0"/>
              <a:pPr/>
              <a:t>30/10/2014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482E6-3B9A-4775-88E8-3F0B9DF3ACA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1B2D69-7207-4211-B61A-B776A6EA330E}" type="datetimeFigureOut">
              <a:rPr lang="es-ES" smtClean="0"/>
              <a:pPr/>
              <a:t>30/10/2014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482E6-3B9A-4775-88E8-3F0B9DF3ACA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Imagen" descr="00_transp_nutri_animado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476672"/>
            <a:ext cx="8640960" cy="5760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decapodo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358608"/>
            <a:ext cx="8496944" cy="518491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" name="3 Marcador de contenido" descr="046 Anatomia interna de un grill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8692799" cy="4464496"/>
          </a:xfrm>
        </p:spPr>
      </p:pic>
      <p:sp>
        <p:nvSpPr>
          <p:cNvPr id="5" name="4 CuadroTexto"/>
          <p:cNvSpPr txBox="1"/>
          <p:nvPr/>
        </p:nvSpPr>
        <p:spPr>
          <a:xfrm>
            <a:off x="0" y="0"/>
            <a:ext cx="3456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dirty="0" smtClean="0"/>
              <a:t>ARTROPODE INSECTE</a:t>
            </a:r>
            <a:endParaRPr lang="es-ES" sz="3200" dirty="0"/>
          </a:p>
        </p:txBody>
      </p:sp>
      <p:sp>
        <p:nvSpPr>
          <p:cNvPr id="6" name="5 CuadroTexto"/>
          <p:cNvSpPr txBox="1"/>
          <p:nvPr/>
        </p:nvSpPr>
        <p:spPr>
          <a:xfrm>
            <a:off x="0" y="4869160"/>
            <a:ext cx="88924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s-ES_tradnl" sz="2400" dirty="0" smtClean="0"/>
              <a:t>BOCA….FARINGE…..PAP…..MORELLA O MOLINET GÀSTRIC…..ESTÒMAC AMB CECS GÀSTRICS…. INTESTÍ…… ANUS</a:t>
            </a:r>
          </a:p>
          <a:p>
            <a:pPr>
              <a:buFont typeface="Wingdings" pitchFamily="2" charset="2"/>
              <a:buChar char="Ø"/>
            </a:pPr>
            <a:r>
              <a:rPr lang="es-ES_tradnl" sz="2400" dirty="0" smtClean="0"/>
              <a:t>GLANDULES SALIVARS</a:t>
            </a:r>
          </a:p>
          <a:p>
            <a:pPr>
              <a:buFont typeface="Wingdings" pitchFamily="2" charset="2"/>
              <a:buChar char="Ø"/>
            </a:pPr>
            <a:r>
              <a:rPr lang="es-ES_tradnl" sz="2400" dirty="0" smtClean="0"/>
              <a:t>APENDIX BUCALS ADAPTATS AL TIPUS D´ALIMENTACIÓ: PICADOR, LLEPADOR,XUCLADOR I MASTEGADOR</a:t>
            </a:r>
            <a:endParaRPr lang="es-E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" name="3 Marcador de contenido" descr="250px-Evolution_insect_mouthparts_coloured_derivat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6561" y="0"/>
            <a:ext cx="6627439" cy="6309321"/>
          </a:xfrm>
        </p:spPr>
      </p:pic>
      <p:sp>
        <p:nvSpPr>
          <p:cNvPr id="5" name="4 CuadroTexto"/>
          <p:cNvSpPr txBox="1"/>
          <p:nvPr/>
        </p:nvSpPr>
        <p:spPr>
          <a:xfrm>
            <a:off x="3131840" y="188640"/>
            <a:ext cx="31683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dirty="0" smtClean="0"/>
              <a:t>APARELLS BUCALS D´INSECTES</a:t>
            </a:r>
            <a:endParaRPr lang="es-ES" sz="2800" dirty="0"/>
          </a:p>
        </p:txBody>
      </p:sp>
      <p:sp>
        <p:nvSpPr>
          <p:cNvPr id="6" name="5 CuadroTexto"/>
          <p:cNvSpPr txBox="1"/>
          <p:nvPr/>
        </p:nvSpPr>
        <p:spPr>
          <a:xfrm flipH="1">
            <a:off x="0" y="1844824"/>
            <a:ext cx="233975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UcPeriod"/>
            </a:pPr>
            <a:r>
              <a:rPr lang="es-ES_tradnl" sz="2400" dirty="0" smtClean="0"/>
              <a:t>MASTEGADOR</a:t>
            </a:r>
          </a:p>
          <a:p>
            <a:pPr marL="342900" indent="-342900"/>
            <a:r>
              <a:rPr lang="es-ES_tradnl" sz="2400" dirty="0" smtClean="0"/>
              <a:t>(</a:t>
            </a:r>
            <a:r>
              <a:rPr lang="es-ES_tradnl" sz="2400" dirty="0" err="1" smtClean="0"/>
              <a:t>saltamarti</a:t>
            </a:r>
            <a:r>
              <a:rPr lang="es-ES_tradnl" sz="2400" dirty="0" smtClean="0"/>
              <a:t>)</a:t>
            </a:r>
          </a:p>
          <a:p>
            <a:pPr marL="342900" indent="-342900"/>
            <a:endParaRPr lang="es-ES_tradnl" sz="2400" dirty="0" smtClean="0"/>
          </a:p>
          <a:p>
            <a:pPr marL="342900" indent="-342900"/>
            <a:r>
              <a:rPr lang="es-ES_tradnl" sz="2400" dirty="0" smtClean="0"/>
              <a:t>B.LLEPADOR</a:t>
            </a:r>
          </a:p>
          <a:p>
            <a:pPr marL="342900" indent="-342900"/>
            <a:r>
              <a:rPr lang="es-ES_tradnl" sz="2400" dirty="0" smtClean="0"/>
              <a:t>(mosca, </a:t>
            </a:r>
            <a:r>
              <a:rPr lang="es-ES_tradnl" sz="2400" dirty="0" err="1" smtClean="0"/>
              <a:t>abella</a:t>
            </a:r>
            <a:r>
              <a:rPr lang="es-ES_tradnl" sz="2400" dirty="0" smtClean="0"/>
              <a:t>)</a:t>
            </a:r>
          </a:p>
          <a:p>
            <a:pPr marL="342900" indent="-342900"/>
            <a:endParaRPr lang="es-ES_tradnl" sz="2400" dirty="0" smtClean="0"/>
          </a:p>
          <a:p>
            <a:pPr marL="342900" indent="-342900"/>
            <a:r>
              <a:rPr lang="es-ES_tradnl" sz="2400" dirty="0" smtClean="0"/>
              <a:t>C.XUCLADOR</a:t>
            </a:r>
          </a:p>
          <a:p>
            <a:pPr marL="342900" indent="-342900"/>
            <a:r>
              <a:rPr lang="es-ES_tradnl" sz="2400" dirty="0" smtClean="0"/>
              <a:t>(</a:t>
            </a:r>
            <a:r>
              <a:rPr lang="es-ES_tradnl" sz="2400" dirty="0" err="1" smtClean="0"/>
              <a:t>papallona</a:t>
            </a:r>
            <a:r>
              <a:rPr lang="es-ES_tradnl" sz="2400" dirty="0" smtClean="0"/>
              <a:t>)</a:t>
            </a:r>
          </a:p>
          <a:p>
            <a:pPr marL="342900" indent="-342900"/>
            <a:endParaRPr lang="es-ES_tradnl" sz="2400" dirty="0" smtClean="0"/>
          </a:p>
          <a:p>
            <a:pPr marL="342900" indent="-342900"/>
            <a:r>
              <a:rPr lang="es-ES_tradnl" sz="2400" dirty="0" smtClean="0"/>
              <a:t>D.PICADOR</a:t>
            </a:r>
          </a:p>
          <a:p>
            <a:pPr marL="342900" indent="-342900"/>
            <a:r>
              <a:rPr lang="es-ES_tradnl" sz="2400" dirty="0" smtClean="0"/>
              <a:t>(</a:t>
            </a:r>
            <a:r>
              <a:rPr lang="es-ES_tradnl" sz="2400" dirty="0" err="1" smtClean="0"/>
              <a:t>mosquit</a:t>
            </a:r>
            <a:r>
              <a:rPr lang="es-ES_tradnl" sz="2400" dirty="0" smtClean="0"/>
              <a:t>)</a:t>
            </a:r>
            <a:endParaRPr lang="es-E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0" y="3429000"/>
            <a:ext cx="26997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dirty="0" smtClean="0"/>
              <a:t>EQUINODERMS</a:t>
            </a:r>
          </a:p>
          <a:p>
            <a:r>
              <a:rPr lang="es-ES_tradnl" sz="2800" dirty="0" smtClean="0"/>
              <a:t>(</a:t>
            </a:r>
            <a:r>
              <a:rPr lang="es-ES_tradnl" sz="2800" dirty="0" err="1" smtClean="0"/>
              <a:t>Eriçons</a:t>
            </a:r>
            <a:r>
              <a:rPr lang="es-ES_tradnl" sz="2800" dirty="0" smtClean="0"/>
              <a:t> i estrelles de mar)</a:t>
            </a:r>
            <a:endParaRPr lang="es-ES" sz="2800" dirty="0"/>
          </a:p>
        </p:txBody>
      </p:sp>
      <p:sp>
        <p:nvSpPr>
          <p:cNvPr id="6" name="5 CuadroTexto"/>
          <p:cNvSpPr txBox="1"/>
          <p:nvPr/>
        </p:nvSpPr>
        <p:spPr>
          <a:xfrm flipH="1">
            <a:off x="611560" y="5373216"/>
            <a:ext cx="78801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s-ES_tradnl" sz="2400" dirty="0" smtClean="0"/>
              <a:t>BOCA VENTRAL (</a:t>
            </a:r>
            <a:r>
              <a:rPr lang="es-ES_tradnl" sz="2400" dirty="0" err="1" smtClean="0"/>
              <a:t>amb</a:t>
            </a:r>
            <a:r>
              <a:rPr lang="es-ES_tradnl" sz="2400" dirty="0" smtClean="0"/>
              <a:t> </a:t>
            </a:r>
            <a:r>
              <a:rPr lang="es-ES_tradnl" sz="2400" u="sng" dirty="0" err="1" smtClean="0"/>
              <a:t>llanterna</a:t>
            </a:r>
            <a:r>
              <a:rPr lang="es-ES_tradnl" sz="2400" u="sng" dirty="0" smtClean="0"/>
              <a:t> </a:t>
            </a:r>
            <a:r>
              <a:rPr lang="es-ES_tradnl" sz="2400" u="sng" dirty="0" err="1" smtClean="0"/>
              <a:t>d´aristòt</a:t>
            </a:r>
            <a:r>
              <a:rPr lang="es-ES_tradnl" sz="2400" dirty="0" err="1" smtClean="0"/>
              <a:t>il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mastegadora</a:t>
            </a:r>
            <a:r>
              <a:rPr lang="es-ES_tradnl" sz="2400" dirty="0" smtClean="0"/>
              <a:t> en </a:t>
            </a:r>
            <a:r>
              <a:rPr lang="es-ES_tradnl" sz="2400" dirty="0" err="1" smtClean="0"/>
              <a:t>eriçons</a:t>
            </a:r>
            <a:r>
              <a:rPr lang="es-ES_tradnl" sz="2400" dirty="0" smtClean="0"/>
              <a:t>)…..ESÒFAG CURT….ESTÒMAC (penetra en </a:t>
            </a:r>
            <a:r>
              <a:rPr lang="es-ES_tradnl" sz="2400" dirty="0" err="1" smtClean="0"/>
              <a:t>braços</a:t>
            </a:r>
            <a:r>
              <a:rPr lang="es-ES_tradnl" sz="2400" dirty="0" smtClean="0"/>
              <a:t> de les estrelles: </a:t>
            </a:r>
            <a:r>
              <a:rPr lang="es-ES_tradnl" sz="2400" u="sng" dirty="0" err="1" smtClean="0"/>
              <a:t>cecs</a:t>
            </a:r>
            <a:r>
              <a:rPr lang="es-ES_tradnl" sz="2400" u="sng" dirty="0" smtClean="0"/>
              <a:t> </a:t>
            </a:r>
            <a:r>
              <a:rPr lang="es-ES_tradnl" sz="2400" u="sng" dirty="0" err="1" smtClean="0"/>
              <a:t>pilòrics</a:t>
            </a:r>
            <a:r>
              <a:rPr lang="es-ES_tradnl" sz="2400" dirty="0" smtClean="0"/>
              <a:t>)…INTESTÍ….ANUS DORSAL</a:t>
            </a:r>
            <a:endParaRPr lang="es-ES" sz="2400" dirty="0"/>
          </a:p>
        </p:txBody>
      </p:sp>
      <p:pic>
        <p:nvPicPr>
          <p:cNvPr id="9" name="3 Marcador de contenido" descr="images (6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83768" y="209664"/>
            <a:ext cx="5722589" cy="52355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8" name="7 Marcador de contenido" descr="dige2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11761" y="123224"/>
            <a:ext cx="4538426" cy="67347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6" name="5 Marcador de contenido" descr="dent-adul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414949"/>
            <a:ext cx="7416824" cy="657718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Deglucion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444367"/>
            <a:ext cx="5616623" cy="6060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6" name="5 Marcador de contenido" descr="images (1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0"/>
            <a:ext cx="6480720" cy="64807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mucosaintestina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348414"/>
            <a:ext cx="5544615" cy="644374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esq-nutri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3034" y="332656"/>
            <a:ext cx="8708140" cy="60486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6" name="5 Marcador de contenido" descr="small_intestine_cross-secti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0854" y="548680"/>
            <a:ext cx="8727647" cy="557748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" name="3 Marcador de contenido" descr="images (10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23639" y="980728"/>
            <a:ext cx="7476753" cy="54583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glandulas gastric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33306"/>
            <a:ext cx="7920880" cy="68171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images (19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85816" y="1124744"/>
            <a:ext cx="9279242" cy="445355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Higad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903" y="441560"/>
            <a:ext cx="8659585" cy="596699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nutricio_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1783" y="1124744"/>
            <a:ext cx="8352693" cy="48245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" name="3 Marcador de contenido" descr="idelga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216959"/>
            <a:ext cx="7920880" cy="668474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FIG3-14_INTESTINO GRUES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2060848"/>
            <a:ext cx="3868665" cy="4525963"/>
          </a:xfrm>
        </p:spPr>
      </p:pic>
      <p:pic>
        <p:nvPicPr>
          <p:cNvPr id="5" name="4 Imagen" descr="FIG3-15_radiograf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0"/>
            <a:ext cx="4932040" cy="41429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espong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8741" y="-51866"/>
            <a:ext cx="5080705" cy="4921026"/>
          </a:xfrm>
        </p:spPr>
      </p:pic>
      <p:pic>
        <p:nvPicPr>
          <p:cNvPr id="5" name="4 Imagen" descr="719721bob esponj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96336" y="0"/>
            <a:ext cx="1332553" cy="1301223"/>
          </a:xfrm>
          <a:prstGeom prst="rect">
            <a:avLst/>
          </a:prstGeom>
        </p:spPr>
      </p:pic>
      <p:pic>
        <p:nvPicPr>
          <p:cNvPr id="6" name="5 Imagen" descr="imag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92080" y="1323654"/>
            <a:ext cx="3528392" cy="3528392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 flipH="1">
            <a:off x="827584" y="5373216"/>
            <a:ext cx="79521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dirty="0" err="1" smtClean="0"/>
              <a:t>Porus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inhalants</a:t>
            </a:r>
            <a:r>
              <a:rPr lang="es-ES_tradnl" sz="2000" smtClean="0"/>
              <a:t> ---.</a:t>
            </a:r>
            <a:r>
              <a:rPr lang="es-ES_tradnl" sz="2000" dirty="0" err="1" smtClean="0"/>
              <a:t>Coanòcits</a:t>
            </a:r>
            <a:r>
              <a:rPr lang="es-ES_tradnl" sz="2000" dirty="0" smtClean="0"/>
              <a:t> ( </a:t>
            </a:r>
            <a:r>
              <a:rPr lang="es-ES_tradnl" sz="2000" dirty="0" err="1" smtClean="0"/>
              <a:t>digestió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intracel.lular</a:t>
            </a:r>
            <a:r>
              <a:rPr lang="es-ES_tradnl" sz="2000" dirty="0" smtClean="0"/>
              <a:t>)----</a:t>
            </a:r>
            <a:r>
              <a:rPr lang="es-ES_tradnl" sz="2000" dirty="0" err="1" smtClean="0"/>
              <a:t>Cavitat</a:t>
            </a:r>
            <a:r>
              <a:rPr lang="es-ES_tradnl" sz="2000" dirty="0" smtClean="0"/>
              <a:t> Atrial----  </a:t>
            </a:r>
            <a:r>
              <a:rPr lang="es-ES_tradnl" sz="2000" dirty="0" err="1" smtClean="0"/>
              <a:t>Òscul</a:t>
            </a:r>
            <a:r>
              <a:rPr lang="es-ES_tradnl" sz="2000" dirty="0" smtClean="0"/>
              <a:t> </a:t>
            </a:r>
            <a:endParaRPr lang="es-ES" sz="2000" dirty="0"/>
          </a:p>
        </p:txBody>
      </p:sp>
      <p:cxnSp>
        <p:nvCxnSpPr>
          <p:cNvPr id="9" name="8 Conector recto de flecha"/>
          <p:cNvCxnSpPr/>
          <p:nvPr/>
        </p:nvCxnSpPr>
        <p:spPr>
          <a:xfrm>
            <a:off x="8532440" y="5445224"/>
            <a:ext cx="122312" cy="5543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 de flecha"/>
          <p:cNvCxnSpPr/>
          <p:nvPr/>
        </p:nvCxnSpPr>
        <p:spPr>
          <a:xfrm>
            <a:off x="4788024" y="6597352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CuadroTexto"/>
          <p:cNvSpPr txBox="1"/>
          <p:nvPr/>
        </p:nvSpPr>
        <p:spPr>
          <a:xfrm>
            <a:off x="467544" y="4869160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 smtClean="0"/>
              <a:t>PORIFERS</a:t>
            </a:r>
            <a:endParaRPr lang="es-E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imag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-25250"/>
            <a:ext cx="6624736" cy="6624736"/>
          </a:xfrm>
        </p:spPr>
      </p:pic>
      <p:sp>
        <p:nvSpPr>
          <p:cNvPr id="5" name="4 CuadroTexto"/>
          <p:cNvSpPr txBox="1"/>
          <p:nvPr/>
        </p:nvSpPr>
        <p:spPr>
          <a:xfrm>
            <a:off x="467544" y="4149080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dirty="0" smtClean="0"/>
              <a:t>PORIFERS</a:t>
            </a:r>
            <a:endParaRPr lang="es-E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images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87216" y="0"/>
            <a:ext cx="7056784" cy="4585850"/>
          </a:xfrm>
        </p:spPr>
      </p:pic>
      <p:sp>
        <p:nvSpPr>
          <p:cNvPr id="6" name="5 CuadroTexto"/>
          <p:cNvSpPr txBox="1"/>
          <p:nvPr/>
        </p:nvSpPr>
        <p:spPr>
          <a:xfrm rot="18233236">
            <a:off x="268553" y="2137804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dirty="0" smtClean="0"/>
              <a:t>CNIDARIS</a:t>
            </a:r>
            <a:endParaRPr lang="es-ES" sz="2800" dirty="0"/>
          </a:p>
        </p:txBody>
      </p:sp>
      <p:sp>
        <p:nvSpPr>
          <p:cNvPr id="5" name="4 CuadroTexto"/>
          <p:cNvSpPr txBox="1"/>
          <p:nvPr/>
        </p:nvSpPr>
        <p:spPr>
          <a:xfrm>
            <a:off x="827584" y="4653136"/>
            <a:ext cx="81369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s-ES_tradnl" sz="2400" dirty="0" smtClean="0"/>
              <a:t>CAVITAT GASTROVASCULAR</a:t>
            </a:r>
          </a:p>
          <a:p>
            <a:pPr>
              <a:buFont typeface="Wingdings" pitchFamily="2" charset="2"/>
              <a:buChar char="Ø"/>
            </a:pPr>
            <a:r>
              <a:rPr lang="es-ES_tradnl" sz="2400" dirty="0" smtClean="0"/>
              <a:t>ÚNICA OBERTURA: BOCA I ANUS</a:t>
            </a:r>
          </a:p>
          <a:p>
            <a:pPr>
              <a:buFont typeface="Wingdings" pitchFamily="2" charset="2"/>
              <a:buChar char="Ø"/>
            </a:pPr>
            <a:r>
              <a:rPr lang="es-ES_tradnl" sz="2400" dirty="0" smtClean="0"/>
              <a:t>TENTACLES (</a:t>
            </a:r>
            <a:r>
              <a:rPr lang="es-ES_tradnl" sz="2400" dirty="0" err="1" smtClean="0"/>
              <a:t>amb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cel.lules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urticants</a:t>
            </a:r>
            <a:r>
              <a:rPr lang="es-ES_tradnl" sz="2400" dirty="0" smtClean="0"/>
              <a:t>) AL VOLTANT DE LABOCA</a:t>
            </a:r>
          </a:p>
          <a:p>
            <a:pPr>
              <a:buFont typeface="Wingdings" pitchFamily="2" charset="2"/>
              <a:buChar char="Ø"/>
            </a:pPr>
            <a:r>
              <a:rPr lang="es-ES_tradnl" sz="2400" dirty="0" smtClean="0"/>
              <a:t>DIGESTIÓ </a:t>
            </a:r>
            <a:r>
              <a:rPr lang="es-ES_tradnl" sz="2400" dirty="0" smtClean="0"/>
              <a:t>MIXTA (1er </a:t>
            </a:r>
            <a:r>
              <a:rPr lang="es-ES_tradnl" sz="2400" dirty="0" err="1" smtClean="0"/>
              <a:t>extracel.lular</a:t>
            </a:r>
            <a:r>
              <a:rPr lang="es-ES_tradnl" sz="2400" dirty="0" smtClean="0"/>
              <a:t> i </a:t>
            </a:r>
            <a:r>
              <a:rPr lang="es-ES_tradnl" sz="2400" dirty="0" err="1" smtClean="0"/>
              <a:t>després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intracel.lular</a:t>
            </a:r>
            <a:r>
              <a:rPr lang="es-ES_tradnl" sz="2400" dirty="0" smtClean="0"/>
              <a:t>)</a:t>
            </a:r>
            <a:endParaRPr lang="es-ES_tradnl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22</a:t>
            </a:r>
            <a:endParaRPr lang="es-ES" dirty="0"/>
          </a:p>
        </p:txBody>
      </p:sp>
      <p:pic>
        <p:nvPicPr>
          <p:cNvPr id="4" name="3 Marcador de contenido" descr="images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2394" y="0"/>
            <a:ext cx="6442273" cy="4869160"/>
          </a:xfrm>
        </p:spPr>
      </p:pic>
      <p:sp>
        <p:nvSpPr>
          <p:cNvPr id="5" name="4 CuadroTexto"/>
          <p:cNvSpPr txBox="1"/>
          <p:nvPr/>
        </p:nvSpPr>
        <p:spPr>
          <a:xfrm rot="2391515">
            <a:off x="5887333" y="1222592"/>
            <a:ext cx="25174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dirty="0" smtClean="0"/>
              <a:t>PLATIHELMINTS</a:t>
            </a:r>
            <a:endParaRPr lang="es-ES" sz="2800" dirty="0"/>
          </a:p>
        </p:txBody>
      </p:sp>
      <p:sp>
        <p:nvSpPr>
          <p:cNvPr id="6" name="5 CuadroTexto"/>
          <p:cNvSpPr txBox="1"/>
          <p:nvPr/>
        </p:nvSpPr>
        <p:spPr>
          <a:xfrm>
            <a:off x="683568" y="4653136"/>
            <a:ext cx="561662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s-ES_tradnl" sz="2000" dirty="0" smtClean="0"/>
              <a:t>BOCA/ANUS VENTRAL I CENTRAL</a:t>
            </a:r>
          </a:p>
          <a:p>
            <a:pPr>
              <a:buFont typeface="Wingdings" pitchFamily="2" charset="2"/>
              <a:buChar char="Ø"/>
            </a:pPr>
            <a:r>
              <a:rPr lang="es-ES_tradnl" sz="2000" dirty="0" smtClean="0"/>
              <a:t>FARINGE MUSCULOSA</a:t>
            </a:r>
          </a:p>
          <a:p>
            <a:pPr>
              <a:buFont typeface="Wingdings" pitchFamily="2" charset="2"/>
              <a:buChar char="Ø"/>
            </a:pPr>
            <a:r>
              <a:rPr lang="es-ES_tradnl" sz="2000" dirty="0" smtClean="0"/>
              <a:t>TUB DIGESTIU RAMIFICAT CEC</a:t>
            </a:r>
          </a:p>
          <a:p>
            <a:pPr>
              <a:buFont typeface="Wingdings" pitchFamily="2" charset="2"/>
              <a:buChar char="Ø"/>
            </a:pPr>
            <a:r>
              <a:rPr lang="es-ES_tradnl" sz="2000" dirty="0" smtClean="0"/>
              <a:t>DIGESTIÓ MIXTA</a:t>
            </a:r>
          </a:p>
          <a:p>
            <a:pPr>
              <a:buFont typeface="Wingdings" pitchFamily="2" charset="2"/>
              <a:buChar char="Ø"/>
            </a:pPr>
            <a:r>
              <a:rPr lang="es-ES_tradnl" sz="2000" dirty="0" smtClean="0"/>
              <a:t>ELS PARÀSITS NO TENEN APARELL </a:t>
            </a:r>
            <a:r>
              <a:rPr lang="es-ES_tradnl" sz="2000" dirty="0" smtClean="0"/>
              <a:t>DIGESTIU (tenia) </a:t>
            </a:r>
            <a:r>
              <a:rPr lang="es-ES_tradnl" sz="2000" dirty="0" smtClean="0"/>
              <a:t>(</a:t>
            </a:r>
            <a:r>
              <a:rPr lang="es-ES_tradnl" sz="2000" dirty="0" err="1" smtClean="0"/>
              <a:t>absorció</a:t>
            </a:r>
            <a:r>
              <a:rPr lang="es-ES_tradnl" sz="2000" dirty="0" smtClean="0"/>
              <a:t>  a través de la </a:t>
            </a:r>
            <a:r>
              <a:rPr lang="es-ES_tradnl" sz="2000" dirty="0" err="1" smtClean="0"/>
              <a:t>pell</a:t>
            </a:r>
            <a:r>
              <a:rPr lang="es-ES_tradnl" sz="2000" dirty="0" smtClean="0"/>
              <a:t>)</a:t>
            </a:r>
          </a:p>
          <a:p>
            <a:pPr>
              <a:buFont typeface="Wingdings" pitchFamily="2" charset="2"/>
              <a:buChar char="Ø"/>
            </a:pP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images (3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88640"/>
            <a:ext cx="7848872" cy="3883673"/>
          </a:xfrm>
        </p:spPr>
      </p:pic>
      <p:sp>
        <p:nvSpPr>
          <p:cNvPr id="5" name="4 CuadroTexto"/>
          <p:cNvSpPr txBox="1"/>
          <p:nvPr/>
        </p:nvSpPr>
        <p:spPr>
          <a:xfrm>
            <a:off x="683568" y="4077072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dirty="0" smtClean="0"/>
              <a:t>ANÈL.LID</a:t>
            </a:r>
            <a:endParaRPr lang="es-ES" sz="4000" dirty="0"/>
          </a:p>
        </p:txBody>
      </p:sp>
      <p:sp>
        <p:nvSpPr>
          <p:cNvPr id="6" name="5 CuadroTexto"/>
          <p:cNvSpPr txBox="1"/>
          <p:nvPr/>
        </p:nvSpPr>
        <p:spPr>
          <a:xfrm>
            <a:off x="755576" y="4941168"/>
            <a:ext cx="777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s-ES_tradnl" sz="2400" dirty="0" smtClean="0"/>
              <a:t>TUB DIGESTIU REGIONALITZAT </a:t>
            </a:r>
            <a:r>
              <a:rPr lang="es-ES_tradnl" sz="2400" u="sng" dirty="0" smtClean="0"/>
              <a:t>: BOCA</a:t>
            </a:r>
            <a:r>
              <a:rPr lang="es-ES_tradnl" sz="2400" dirty="0" smtClean="0"/>
              <a:t>, FARINGE, ESÒFAG,PAP, MORELLA, INTESTÍ I </a:t>
            </a:r>
            <a:r>
              <a:rPr lang="es-ES_tradnl" sz="2400" u="sng" dirty="0" smtClean="0"/>
              <a:t>ANUS</a:t>
            </a:r>
          </a:p>
          <a:p>
            <a:pPr>
              <a:buFont typeface="Wingdings" pitchFamily="2" charset="2"/>
              <a:buChar char="Ø"/>
            </a:pPr>
            <a:r>
              <a:rPr lang="es-ES_tradnl" sz="2400" dirty="0" smtClean="0"/>
              <a:t>En </a:t>
            </a:r>
            <a:r>
              <a:rPr lang="es-ES_tradnl" sz="2400" dirty="0" err="1" smtClean="0"/>
              <a:t>alguns</a:t>
            </a:r>
            <a:r>
              <a:rPr lang="es-ES_tradnl" sz="2400" dirty="0" smtClean="0"/>
              <a:t> la faringe té </a:t>
            </a:r>
            <a:r>
              <a:rPr lang="es-ES_tradnl" sz="2400" dirty="0" err="1" smtClean="0"/>
              <a:t>funció</a:t>
            </a:r>
            <a:r>
              <a:rPr lang="es-ES_tradnl" sz="2400" dirty="0" smtClean="0"/>
              <a:t> de </a:t>
            </a:r>
            <a:r>
              <a:rPr lang="es-ES_tradnl" sz="2400" dirty="0" err="1" smtClean="0"/>
              <a:t>succió</a:t>
            </a:r>
            <a:r>
              <a:rPr lang="es-ES_tradnl" sz="2400" dirty="0" smtClean="0"/>
              <a:t> : sangonera</a:t>
            </a:r>
            <a:endParaRPr lang="es-E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images (4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0"/>
            <a:ext cx="6984776" cy="4603079"/>
          </a:xfrm>
        </p:spPr>
      </p:pic>
      <p:sp>
        <p:nvSpPr>
          <p:cNvPr id="5" name="4 CuadroTexto"/>
          <p:cNvSpPr txBox="1"/>
          <p:nvPr/>
        </p:nvSpPr>
        <p:spPr>
          <a:xfrm>
            <a:off x="323528" y="4005064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dirty="0" smtClean="0"/>
              <a:t>MOL.LUSC</a:t>
            </a:r>
            <a:endParaRPr lang="es-ES" sz="3600" dirty="0"/>
          </a:p>
        </p:txBody>
      </p:sp>
      <p:sp>
        <p:nvSpPr>
          <p:cNvPr id="6" name="5 CuadroTexto"/>
          <p:cNvSpPr txBox="1"/>
          <p:nvPr/>
        </p:nvSpPr>
        <p:spPr>
          <a:xfrm>
            <a:off x="179512" y="4797152"/>
            <a:ext cx="89644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s-ES_tradnl" sz="2000" dirty="0" smtClean="0"/>
              <a:t>TENEN GLÀNDULES ANNEXES ( HEPATOPÀNCREES I  SALIVARS)</a:t>
            </a:r>
          </a:p>
          <a:p>
            <a:pPr>
              <a:buFont typeface="Wingdings" pitchFamily="2" charset="2"/>
              <a:buChar char="Ø"/>
            </a:pPr>
            <a:r>
              <a:rPr lang="es-ES_tradnl" sz="2000" dirty="0" smtClean="0"/>
              <a:t>RÀDULA (ÒRGAN RASPADOR) …… ESÒFAG……ESTÓMAC……INTESTÍ…..ANUS</a:t>
            </a:r>
          </a:p>
          <a:p>
            <a:pPr>
              <a:buFont typeface="Wingdings" pitchFamily="2" charset="2"/>
              <a:buChar char="Ø"/>
            </a:pPr>
            <a:endParaRPr lang="es-E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025 Anatomia interna de un cangrejo de rí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"/>
            <a:ext cx="9289032" cy="4725144"/>
          </a:xfrm>
        </p:spPr>
      </p:pic>
      <p:sp>
        <p:nvSpPr>
          <p:cNvPr id="5" name="4 CuadroTexto"/>
          <p:cNvSpPr txBox="1"/>
          <p:nvPr/>
        </p:nvSpPr>
        <p:spPr>
          <a:xfrm>
            <a:off x="179512" y="4077072"/>
            <a:ext cx="32403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dirty="0" smtClean="0"/>
              <a:t>ARTROPODE CRUSTACI</a:t>
            </a:r>
            <a:endParaRPr lang="es-ES" sz="3200" dirty="0"/>
          </a:p>
        </p:txBody>
      </p:sp>
      <p:sp>
        <p:nvSpPr>
          <p:cNvPr id="6" name="5 CuadroTexto"/>
          <p:cNvSpPr txBox="1"/>
          <p:nvPr/>
        </p:nvSpPr>
        <p:spPr>
          <a:xfrm>
            <a:off x="251520" y="5445224"/>
            <a:ext cx="88924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s-ES_tradnl" dirty="0" smtClean="0"/>
              <a:t>BOCA….ESÒFAG CURT……ESTÓMAC (</a:t>
            </a:r>
            <a:r>
              <a:rPr lang="es-ES_tradnl" u="sng" dirty="0" smtClean="0"/>
              <a:t>SAC CARDÍAC </a:t>
            </a:r>
            <a:r>
              <a:rPr lang="es-ES_tradnl" dirty="0" err="1" smtClean="0"/>
              <a:t>mastegador</a:t>
            </a:r>
            <a:r>
              <a:rPr lang="es-ES_tradnl" dirty="0" smtClean="0"/>
              <a:t>  </a:t>
            </a:r>
            <a:r>
              <a:rPr lang="es-ES_tradnl" u="sng" dirty="0" smtClean="0"/>
              <a:t>i SAC PILÒRIC </a:t>
            </a:r>
            <a:r>
              <a:rPr lang="es-ES_tradnl" dirty="0" err="1" smtClean="0"/>
              <a:t>digestiu</a:t>
            </a:r>
            <a:r>
              <a:rPr lang="es-ES_tradnl" dirty="0" smtClean="0"/>
              <a:t>)….</a:t>
            </a:r>
          </a:p>
          <a:p>
            <a:r>
              <a:rPr lang="es-ES_tradnl" dirty="0" smtClean="0"/>
              <a:t>INTESTÍ……ANUS</a:t>
            </a:r>
          </a:p>
          <a:p>
            <a:endParaRPr lang="es-ES_tradnl" dirty="0" smtClean="0"/>
          </a:p>
          <a:p>
            <a:r>
              <a:rPr lang="es-ES_tradnl" dirty="0" smtClean="0"/>
              <a:t>							HEPATOPÀNCREES</a:t>
            </a:r>
          </a:p>
          <a:p>
            <a:endParaRPr lang="es-ES_tradnl" dirty="0" smtClean="0"/>
          </a:p>
          <a:p>
            <a:endParaRPr lang="es-ES_tradnl" dirty="0" smtClean="0"/>
          </a:p>
          <a:p>
            <a:endParaRPr lang="es-ES" dirty="0"/>
          </a:p>
        </p:txBody>
      </p:sp>
      <p:sp>
        <p:nvSpPr>
          <p:cNvPr id="7" name="6 Flecha arriba"/>
          <p:cNvSpPr/>
          <p:nvPr/>
        </p:nvSpPr>
        <p:spPr>
          <a:xfrm>
            <a:off x="7092280" y="5733256"/>
            <a:ext cx="288032" cy="57606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606</TotalTime>
  <Words>234</Words>
  <Application>Microsoft Office PowerPoint</Application>
  <PresentationFormat>Presentación en pantalla (4:3)</PresentationFormat>
  <Paragraphs>46</Paragraphs>
  <Slides>27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28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22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biologia</dc:creator>
  <cp:lastModifiedBy>biologia</cp:lastModifiedBy>
  <cp:revision>59</cp:revision>
  <dcterms:created xsi:type="dcterms:W3CDTF">2012-10-19T08:34:55Z</dcterms:created>
  <dcterms:modified xsi:type="dcterms:W3CDTF">2014-10-30T11:21:48Z</dcterms:modified>
</cp:coreProperties>
</file>