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4" r:id="rId4"/>
    <p:sldId id="275" r:id="rId5"/>
    <p:sldId id="293" r:id="rId6"/>
    <p:sldId id="276" r:id="rId7"/>
    <p:sldId id="277" r:id="rId8"/>
    <p:sldId id="278" r:id="rId9"/>
    <p:sldId id="281" r:id="rId10"/>
    <p:sldId id="279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72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89" r:id="rId31"/>
    <p:sldId id="290" r:id="rId32"/>
    <p:sldId id="292" r:id="rId33"/>
    <p:sldId id="267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2" autoAdjust="0"/>
    <p:restoredTop sz="94660"/>
  </p:normalViewPr>
  <p:slideViewPr>
    <p:cSldViewPr>
      <p:cViewPr varScale="1">
        <p:scale>
          <a:sx n="68" d="100"/>
          <a:sy n="68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8D97-DBC0-460E-9625-A96DAC9247F2}" type="datetimeFigureOut">
              <a:rPr lang="es-ES" smtClean="0"/>
              <a:pPr/>
              <a:t>13/11/2014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8B84-DD04-41FC-97CA-DD2AA93F8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8D97-DBC0-460E-9625-A96DAC9247F2}" type="datetimeFigureOut">
              <a:rPr lang="es-ES" smtClean="0"/>
              <a:pPr/>
              <a:t>13/11/2014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8B84-DD04-41FC-97CA-DD2AA93F8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8D97-DBC0-460E-9625-A96DAC9247F2}" type="datetimeFigureOut">
              <a:rPr lang="es-ES" smtClean="0"/>
              <a:pPr/>
              <a:t>13/11/2014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8B84-DD04-41FC-97CA-DD2AA93F8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8D97-DBC0-460E-9625-A96DAC9247F2}" type="datetimeFigureOut">
              <a:rPr lang="es-ES" smtClean="0"/>
              <a:pPr/>
              <a:t>13/11/2014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8B84-DD04-41FC-97CA-DD2AA93F8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8D97-DBC0-460E-9625-A96DAC9247F2}" type="datetimeFigureOut">
              <a:rPr lang="es-ES" smtClean="0"/>
              <a:pPr/>
              <a:t>13/11/2014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8B84-DD04-41FC-97CA-DD2AA93F8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8D97-DBC0-460E-9625-A96DAC9247F2}" type="datetimeFigureOut">
              <a:rPr lang="es-ES" smtClean="0"/>
              <a:pPr/>
              <a:t>13/11/2014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8B84-DD04-41FC-97CA-DD2AA93F8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8D97-DBC0-460E-9625-A96DAC9247F2}" type="datetimeFigureOut">
              <a:rPr lang="es-ES" smtClean="0"/>
              <a:pPr/>
              <a:t>13/11/2014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8B84-DD04-41FC-97CA-DD2AA93F8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8D97-DBC0-460E-9625-A96DAC9247F2}" type="datetimeFigureOut">
              <a:rPr lang="es-ES" smtClean="0"/>
              <a:pPr/>
              <a:t>13/11/2014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8B84-DD04-41FC-97CA-DD2AA93F8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8D97-DBC0-460E-9625-A96DAC9247F2}" type="datetimeFigureOut">
              <a:rPr lang="es-ES" smtClean="0"/>
              <a:pPr/>
              <a:t>13/11/2014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8B84-DD04-41FC-97CA-DD2AA93F8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8D97-DBC0-460E-9625-A96DAC9247F2}" type="datetimeFigureOut">
              <a:rPr lang="es-ES" smtClean="0"/>
              <a:pPr/>
              <a:t>13/11/2014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8B84-DD04-41FC-97CA-DD2AA93F8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8D97-DBC0-460E-9625-A96DAC9247F2}" type="datetimeFigureOut">
              <a:rPr lang="es-ES" smtClean="0"/>
              <a:pPr/>
              <a:t>13/11/2014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8B84-DD04-41FC-97CA-DD2AA93F8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C8D97-DBC0-460E-9625-A96DAC9247F2}" type="datetimeFigureOut">
              <a:rPr lang="es-ES" smtClean="0"/>
              <a:pPr/>
              <a:t>13/11/2014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68B84-DD04-41FC-97CA-DD2AA93F87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circulatorio_abier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72615" y="-234280"/>
            <a:ext cx="7049926" cy="6255568"/>
          </a:xfrm>
        </p:spPr>
      </p:pic>
      <p:sp>
        <p:nvSpPr>
          <p:cNvPr id="5" name="4 CuadroTexto"/>
          <p:cNvSpPr txBox="1"/>
          <p:nvPr/>
        </p:nvSpPr>
        <p:spPr>
          <a:xfrm>
            <a:off x="5220072" y="1052736"/>
            <a:ext cx="374441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u="sng" dirty="0" smtClean="0"/>
              <a:t> 2.1 </a:t>
            </a:r>
            <a:r>
              <a:rPr lang="es-ES_tradnl" sz="3200" b="1" u="sng" dirty="0" err="1" smtClean="0"/>
              <a:t>Aparell</a:t>
            </a:r>
            <a:r>
              <a:rPr lang="es-ES_tradnl" sz="3200" b="1" u="sng" dirty="0" smtClean="0"/>
              <a:t> </a:t>
            </a:r>
            <a:r>
              <a:rPr lang="es-ES_tradnl" sz="3200" b="1" u="sng" dirty="0" err="1" smtClean="0"/>
              <a:t>circulatori</a:t>
            </a:r>
            <a:r>
              <a:rPr lang="es-ES_tradnl" sz="3200" b="1" u="sng" dirty="0" smtClean="0"/>
              <a:t> </a:t>
            </a:r>
            <a:r>
              <a:rPr lang="es-ES_tradnl" sz="3200" b="1" u="sng" dirty="0" err="1" smtClean="0"/>
              <a:t>obert</a:t>
            </a:r>
            <a:r>
              <a:rPr lang="es-ES_tradnl" sz="3200" b="1" u="sng" dirty="0" smtClean="0"/>
              <a:t> o </a:t>
            </a:r>
            <a:r>
              <a:rPr lang="es-ES_tradnl" sz="3200" b="1" u="sng" dirty="0" err="1" smtClean="0"/>
              <a:t>lacunar</a:t>
            </a:r>
            <a:endParaRPr lang="es-ES_tradnl" sz="3200" b="1" u="sng" dirty="0" smtClean="0"/>
          </a:p>
          <a:p>
            <a:endParaRPr lang="es-ES_tradnl" sz="2000" dirty="0" smtClean="0"/>
          </a:p>
          <a:p>
            <a:r>
              <a:rPr lang="es-ES_tradnl" sz="2000" dirty="0" smtClean="0"/>
              <a:t>El </a:t>
            </a:r>
            <a:r>
              <a:rPr lang="es-ES_tradnl" sz="2000" dirty="0" err="1" smtClean="0"/>
              <a:t>líquid</a:t>
            </a:r>
            <a:r>
              <a:rPr lang="es-ES_tradnl" sz="2000" dirty="0" smtClean="0"/>
              <a:t>  ( HEMOLIMFA) </a:t>
            </a:r>
            <a:r>
              <a:rPr lang="es-ES_tradnl" sz="2000" dirty="0" err="1" smtClean="0"/>
              <a:t>ix</a:t>
            </a:r>
            <a:r>
              <a:rPr lang="es-ES_tradnl" sz="2000" dirty="0" smtClean="0"/>
              <a:t> del </a:t>
            </a:r>
            <a:r>
              <a:rPr lang="es-ES_tradnl" sz="2000" dirty="0" err="1" smtClean="0"/>
              <a:t>cor</a:t>
            </a:r>
            <a:r>
              <a:rPr lang="es-ES_tradnl" sz="2000" dirty="0" smtClean="0"/>
              <a:t> per </a:t>
            </a:r>
            <a:r>
              <a:rPr lang="es-ES_tradnl" sz="2000" dirty="0" err="1" smtClean="0"/>
              <a:t>uns</a:t>
            </a:r>
            <a:r>
              <a:rPr lang="es-ES_tradnl" sz="2000" dirty="0" smtClean="0"/>
              <a:t> vasos i </a:t>
            </a:r>
            <a:r>
              <a:rPr lang="es-ES_tradnl" sz="2000" dirty="0" err="1" smtClean="0"/>
              <a:t>s´aboca</a:t>
            </a:r>
            <a:r>
              <a:rPr lang="es-ES_tradnl" sz="2000" dirty="0" smtClean="0"/>
              <a:t> a </a:t>
            </a:r>
            <a:r>
              <a:rPr lang="es-ES_tradnl" sz="2000" dirty="0" err="1" smtClean="0"/>
              <a:t>l´hemocel</a:t>
            </a:r>
            <a:r>
              <a:rPr lang="es-ES_tradnl" sz="2000" dirty="0" smtClean="0"/>
              <a:t> i </a:t>
            </a:r>
            <a:r>
              <a:rPr lang="es-ES_tradnl" sz="2000" dirty="0" err="1" smtClean="0"/>
              <a:t>realitza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l´intercanvi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amb</a:t>
            </a:r>
            <a:r>
              <a:rPr lang="es-ES_tradnl" sz="2000" dirty="0" smtClean="0"/>
              <a:t> totes les </a:t>
            </a:r>
            <a:r>
              <a:rPr lang="es-ES_tradnl" sz="2000" dirty="0" err="1" smtClean="0"/>
              <a:t>cèl.lules</a:t>
            </a:r>
            <a:r>
              <a:rPr lang="es-ES_tradnl" sz="2000" dirty="0" smtClean="0"/>
              <a:t>. </a:t>
            </a:r>
            <a:r>
              <a:rPr lang="es-ES_tradnl" sz="2000" dirty="0" err="1" smtClean="0"/>
              <a:t>Després</a:t>
            </a:r>
            <a:r>
              <a:rPr lang="es-ES_tradnl" sz="2000" dirty="0" smtClean="0"/>
              <a:t> torna a </a:t>
            </a:r>
            <a:r>
              <a:rPr lang="es-ES_tradnl" sz="2000" dirty="0" err="1" smtClean="0"/>
              <a:t>uns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altres</a:t>
            </a:r>
            <a:r>
              <a:rPr lang="es-ES_tradnl" sz="2000" dirty="0" smtClean="0"/>
              <a:t> vasos que </a:t>
            </a:r>
            <a:r>
              <a:rPr lang="es-ES_tradnl" sz="2000" dirty="0" err="1" smtClean="0"/>
              <a:t>l´arrepleguen</a:t>
            </a:r>
            <a:r>
              <a:rPr lang="es-ES_tradnl" sz="2000" dirty="0" smtClean="0"/>
              <a:t> de </a:t>
            </a:r>
            <a:r>
              <a:rPr lang="es-ES_tradnl" sz="2000" dirty="0" err="1" smtClean="0"/>
              <a:t>l´hemocel</a:t>
            </a:r>
            <a:r>
              <a:rPr lang="es-ES_tradnl" sz="2000" dirty="0" smtClean="0"/>
              <a:t>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sz="2400" b="1" dirty="0" smtClean="0"/>
              <a:t>ARTRÒPODES I MOL.LUSCS NO CEFALÒPODES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20070417klpcnavid_82.Ees.LC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8733874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esquemaintern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-171400"/>
            <a:ext cx="7560840" cy="630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1nutriani7_clip_image002_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64496" cy="68383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istema circulatorio cerrado de los anélid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64894" cy="4293096"/>
          </a:xfrm>
        </p:spPr>
      </p:pic>
      <p:pic>
        <p:nvPicPr>
          <p:cNvPr id="5" name="4 Imagen" descr="20070417klpcnavid_81.Ees.S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394508"/>
            <a:ext cx="7047620" cy="246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20070417klpcnavid_84.Ees.SC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670" y="260648"/>
            <a:ext cx="4227008" cy="1584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aparato_circulatorio_anfib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142954" cy="4734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irculacion_image0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901118" cy="54906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irculatorio-rept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4326459" cy="6449107"/>
          </a:xfrm>
        </p:spPr>
      </p:pic>
      <p:sp>
        <p:nvSpPr>
          <p:cNvPr id="5" name="4 CuadroTexto"/>
          <p:cNvSpPr txBox="1"/>
          <p:nvPr/>
        </p:nvSpPr>
        <p:spPr>
          <a:xfrm>
            <a:off x="5148064" y="62068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RÈPTILS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istema_Circulator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12160" cy="4299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F:\Imagenes\Unidad05\FIG5-01_CIRCULACION MAYOR Y MEN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532859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42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08512" cy="6872386"/>
          </a:xfrm>
        </p:spPr>
      </p:pic>
      <p:sp>
        <p:nvSpPr>
          <p:cNvPr id="5" name="4 CuadroTexto"/>
          <p:cNvSpPr txBox="1"/>
          <p:nvPr/>
        </p:nvSpPr>
        <p:spPr>
          <a:xfrm>
            <a:off x="4716016" y="332656"/>
            <a:ext cx="42484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u="sng" dirty="0" smtClean="0"/>
              <a:t>2.2 APARELLS CIRCULATORIS TANCAT</a:t>
            </a:r>
            <a:r>
              <a:rPr lang="es-ES_tradnl" sz="2000" b="1" dirty="0" smtClean="0"/>
              <a:t>S</a:t>
            </a:r>
          </a:p>
          <a:p>
            <a:endParaRPr lang="es-ES_tradnl" dirty="0" smtClean="0"/>
          </a:p>
          <a:p>
            <a:r>
              <a:rPr lang="es-ES_tradnl" sz="2400" dirty="0" err="1" smtClean="0"/>
              <a:t>Intercanvi</a:t>
            </a:r>
            <a:r>
              <a:rPr lang="es-ES_tradnl" sz="2400" dirty="0" smtClean="0"/>
              <a:t> de </a:t>
            </a:r>
            <a:r>
              <a:rPr lang="es-ES_tradnl" sz="2400" dirty="0" err="1" smtClean="0"/>
              <a:t>substàncies</a:t>
            </a:r>
            <a:r>
              <a:rPr lang="es-ES_tradnl" sz="2400" dirty="0" smtClean="0"/>
              <a:t> a través </a:t>
            </a:r>
            <a:r>
              <a:rPr lang="es-ES_tradnl" sz="2400" dirty="0" err="1" smtClean="0"/>
              <a:t>dels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capil.lars</a:t>
            </a:r>
            <a:r>
              <a:rPr lang="es-ES_tradnl" sz="2400" dirty="0" smtClean="0"/>
              <a:t>.</a:t>
            </a:r>
          </a:p>
          <a:p>
            <a:endParaRPr lang="es-ES_tradnl" dirty="0" smtClean="0"/>
          </a:p>
          <a:p>
            <a:r>
              <a:rPr lang="es-ES_tradnl" sz="2400" b="1" dirty="0" smtClean="0"/>
              <a:t>ANÈL.LIDS,MOL.LUSCOS CEFALÒPODES I VERTEBRATS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716016" y="2924944"/>
            <a:ext cx="4427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u="sng" dirty="0" smtClean="0"/>
              <a:t>CIRCULACIÓ SIMPLE</a:t>
            </a:r>
            <a:r>
              <a:rPr lang="es-ES" sz="2000" dirty="0" smtClean="0"/>
              <a:t>: la </a:t>
            </a:r>
            <a:r>
              <a:rPr lang="es-ES" sz="2000" dirty="0" err="1" smtClean="0"/>
              <a:t>sang</a:t>
            </a:r>
            <a:r>
              <a:rPr lang="es-ES" sz="2000" dirty="0" smtClean="0"/>
              <a:t> </a:t>
            </a:r>
            <a:r>
              <a:rPr lang="es-ES" sz="2000" dirty="0" err="1" smtClean="0"/>
              <a:t>passa</a:t>
            </a:r>
            <a:r>
              <a:rPr lang="es-ES" sz="2000" dirty="0" smtClean="0"/>
              <a:t> una volta </a:t>
            </a:r>
            <a:r>
              <a:rPr lang="es-ES" sz="2000" dirty="0" err="1" smtClean="0"/>
              <a:t>pel</a:t>
            </a:r>
            <a:r>
              <a:rPr lang="es-ES" sz="2000" dirty="0" smtClean="0"/>
              <a:t> </a:t>
            </a:r>
            <a:r>
              <a:rPr lang="es-ES" sz="2000" dirty="0" err="1" smtClean="0"/>
              <a:t>cor</a:t>
            </a:r>
            <a:r>
              <a:rPr lang="es-ES" sz="2000" dirty="0" smtClean="0"/>
              <a:t>  </a:t>
            </a:r>
            <a:r>
              <a:rPr lang="es-ES" sz="2000" b="1" dirty="0" smtClean="0"/>
              <a:t>. PEIXOS.CEFALOPODES I ANÈL.LIDS</a:t>
            </a:r>
            <a:endParaRPr lang="es-ES_tradnl" sz="2000" dirty="0" smtClean="0"/>
          </a:p>
          <a:p>
            <a:r>
              <a:rPr lang="es-ES_tradnl" sz="2000" b="1" u="sng" dirty="0" smtClean="0"/>
              <a:t>CIRCULACIÓ DOBLE</a:t>
            </a:r>
            <a:r>
              <a:rPr lang="es-ES_tradnl" sz="2000" dirty="0" smtClean="0"/>
              <a:t>:  la </a:t>
            </a:r>
            <a:r>
              <a:rPr lang="es-ES_tradnl" sz="2000" dirty="0" err="1" smtClean="0"/>
              <a:t>sang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passa</a:t>
            </a:r>
            <a:r>
              <a:rPr lang="es-ES_tradnl" sz="2000" dirty="0" smtClean="0"/>
              <a:t> 2 </a:t>
            </a:r>
            <a:r>
              <a:rPr lang="es-ES_tradnl" sz="2000" dirty="0" err="1" smtClean="0"/>
              <a:t>vegades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pel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cor</a:t>
            </a:r>
            <a:r>
              <a:rPr lang="es-ES_tradnl" sz="2000" dirty="0" smtClean="0"/>
              <a:t>:</a:t>
            </a:r>
          </a:p>
          <a:p>
            <a:r>
              <a:rPr lang="es-ES_tradnl" sz="2000" dirty="0" smtClean="0"/>
              <a:t>	- </a:t>
            </a:r>
            <a:r>
              <a:rPr lang="es-ES_tradnl" sz="2000" dirty="0" err="1" smtClean="0"/>
              <a:t>Circuit</a:t>
            </a:r>
            <a:r>
              <a:rPr lang="es-ES_tradnl" sz="2000" dirty="0" smtClean="0"/>
              <a:t> pulmonar</a:t>
            </a:r>
          </a:p>
          <a:p>
            <a:r>
              <a:rPr lang="es-ES_tradnl" sz="2000" dirty="0" smtClean="0"/>
              <a:t>	- </a:t>
            </a:r>
            <a:r>
              <a:rPr lang="es-ES_tradnl" sz="2000" dirty="0" err="1" smtClean="0"/>
              <a:t>Circuit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sistèmic</a:t>
            </a:r>
            <a:endParaRPr lang="es-ES_tradnl" sz="2000" dirty="0" smtClean="0"/>
          </a:p>
          <a:p>
            <a:r>
              <a:rPr lang="es-ES_tradnl" sz="2000" dirty="0" err="1" smtClean="0"/>
              <a:t>Tipus</a:t>
            </a:r>
            <a:r>
              <a:rPr lang="es-ES_tradnl" sz="2000" dirty="0" smtClean="0"/>
              <a:t>:</a:t>
            </a:r>
          </a:p>
          <a:p>
            <a:r>
              <a:rPr lang="es-ES_tradnl" sz="2000" dirty="0" smtClean="0"/>
              <a:t>	</a:t>
            </a:r>
            <a:r>
              <a:rPr lang="es-ES_tradnl" sz="2000" b="1" dirty="0" smtClean="0"/>
              <a:t>-</a:t>
            </a:r>
            <a:r>
              <a:rPr lang="es-ES_tradnl" sz="2000" b="1" dirty="0" err="1" smtClean="0"/>
              <a:t>Circulació</a:t>
            </a:r>
            <a:r>
              <a:rPr lang="es-ES_tradnl" sz="2000" b="1" dirty="0" smtClean="0"/>
              <a:t> incompleta</a:t>
            </a:r>
            <a:r>
              <a:rPr lang="es-ES_tradnl" sz="2000" dirty="0" smtClean="0"/>
              <a:t>: 	</a:t>
            </a:r>
            <a:r>
              <a:rPr lang="es-ES_tradnl" sz="2000" dirty="0" err="1" smtClean="0"/>
              <a:t>amfibis</a:t>
            </a:r>
            <a:r>
              <a:rPr lang="es-ES_tradnl" sz="2000" dirty="0" smtClean="0"/>
              <a:t> 	i </a:t>
            </a:r>
            <a:r>
              <a:rPr lang="es-ES_tradnl" sz="2000" dirty="0" err="1" smtClean="0"/>
              <a:t>rèptils</a:t>
            </a:r>
            <a:r>
              <a:rPr lang="es-ES_tradnl" sz="2000" dirty="0" smtClean="0"/>
              <a:t>( no 	</a:t>
            </a:r>
            <a:r>
              <a:rPr lang="es-ES_tradnl" sz="2000" dirty="0" err="1" smtClean="0"/>
              <a:t>cocodrils</a:t>
            </a:r>
            <a:r>
              <a:rPr lang="es-ES_tradnl" sz="2000" dirty="0" smtClean="0"/>
              <a:t>)</a:t>
            </a:r>
          </a:p>
          <a:p>
            <a:r>
              <a:rPr lang="es-ES_tradnl" sz="2000" dirty="0" smtClean="0"/>
              <a:t>	</a:t>
            </a:r>
            <a:r>
              <a:rPr lang="es-ES_tradnl" sz="2000" b="1" dirty="0" smtClean="0"/>
              <a:t>-</a:t>
            </a:r>
            <a:r>
              <a:rPr lang="es-ES_tradnl" sz="2000" b="1" dirty="0" err="1" smtClean="0"/>
              <a:t>Circulació</a:t>
            </a:r>
            <a:r>
              <a:rPr lang="es-ES_tradnl" sz="2000" b="1" dirty="0" smtClean="0"/>
              <a:t> completa</a:t>
            </a:r>
            <a:r>
              <a:rPr lang="es-ES_tradnl" sz="2000" dirty="0" smtClean="0"/>
              <a:t>: </a:t>
            </a:r>
            <a:r>
              <a:rPr lang="es-ES_tradnl" sz="2000" dirty="0" err="1" smtClean="0"/>
              <a:t>cocodrils</a:t>
            </a:r>
            <a:r>
              <a:rPr lang="es-ES_tradnl" sz="2000" smtClean="0"/>
              <a:t>    	ocells</a:t>
            </a:r>
            <a:r>
              <a:rPr lang="es-ES_tradnl" sz="2000" dirty="0" smtClean="0"/>
              <a:t> i </a:t>
            </a:r>
            <a:r>
              <a:rPr lang="es-ES_tradnl" sz="2000" dirty="0" smtClean="0"/>
              <a:t>	</a:t>
            </a:r>
            <a:r>
              <a:rPr lang="es-ES_tradnl" sz="2000" dirty="0" err="1" smtClean="0"/>
              <a:t>mamifers</a:t>
            </a:r>
            <a:endParaRPr lang="es-ES_trad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IG5-02_CORAZON(MORFOLOGIA EXT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7992" y="836712"/>
            <a:ext cx="6904367" cy="57030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IG5-03_CORAZON(ESTRUCTURA INT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7" y="404664"/>
            <a:ext cx="6951215" cy="64785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IG5-05a_DIAST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88641"/>
            <a:ext cx="4139951" cy="3713518"/>
          </a:xfrm>
        </p:spPr>
      </p:pic>
      <p:pic>
        <p:nvPicPr>
          <p:cNvPr id="5" name="4 Imagen" descr="FIG5-05b_SISTOLE AURICU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8926" y="404664"/>
            <a:ext cx="3885074" cy="3835896"/>
          </a:xfrm>
          <a:prstGeom prst="rect">
            <a:avLst/>
          </a:prstGeom>
        </p:spPr>
      </p:pic>
      <p:pic>
        <p:nvPicPr>
          <p:cNvPr id="6" name="5 Imagen" descr="FIG5-05c_SISTOLE VENTRICUL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642881"/>
            <a:ext cx="4039096" cy="321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IG5-06_TEJIDO NOD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8338"/>
            <a:ext cx="7061570" cy="65390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IG5-07_ONDA PQR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332656"/>
            <a:ext cx="4312717" cy="6175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IG5-08_RED CAPIL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942" y="2132856"/>
            <a:ext cx="8565058" cy="371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IG5-12_PRINCIPALES ARTERIAS Y VEN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8646932" cy="68137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IG5-13_CIRCUL SANGUINEA (ESQUEMA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54768"/>
            <a:ext cx="3672408" cy="6675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IG5-14_RELACION SANGRE-LIN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-10665"/>
            <a:ext cx="5112568" cy="68760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IG5-17_INFAR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425700"/>
            <a:ext cx="7749432" cy="6102678"/>
          </a:xfrm>
        </p:spPr>
      </p:pic>
      <p:sp>
        <p:nvSpPr>
          <p:cNvPr id="5" name="4 CuadroTexto"/>
          <p:cNvSpPr txBox="1"/>
          <p:nvPr/>
        </p:nvSpPr>
        <p:spPr>
          <a:xfrm>
            <a:off x="4283968" y="76470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ATAC CARDÍAC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onten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38100"/>
            <a:ext cx="4608512" cy="66832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IG5-15_VASOS LINFATIC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17849"/>
            <a:ext cx="7200800" cy="6509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eccion_16_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3514346" cy="69879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IG5-14_RELACION SANGRE-LIN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-10665"/>
            <a:ext cx="5112568" cy="68760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IG5-19_ESQUEMA DEL CORAZON(MUDO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-43481"/>
            <a:ext cx="6624736" cy="6757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Linaje_de_las_Celulas_Sanguineas_traducido_español_470x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8922" y="315408"/>
            <a:ext cx="7913518" cy="57702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42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4499992" cy="5257000"/>
          </a:xfrm>
        </p:spPr>
      </p:pic>
      <p:pic>
        <p:nvPicPr>
          <p:cNvPr id="6" name="5 Imagen" descr="vasos-sanguc3adneo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725371"/>
            <a:ext cx="4788024" cy="4132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vas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626"/>
            <a:ext cx="8712968" cy="653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42-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172400" cy="50982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irculato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-243408"/>
            <a:ext cx="7992888" cy="4316159"/>
          </a:xfrm>
        </p:spPr>
      </p:pic>
      <p:sp>
        <p:nvSpPr>
          <p:cNvPr id="5" name="4 CuadroTexto"/>
          <p:cNvSpPr txBox="1"/>
          <p:nvPr/>
        </p:nvSpPr>
        <p:spPr>
          <a:xfrm>
            <a:off x="683568" y="3789040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ARTROPODES</a:t>
            </a:r>
          </a:p>
          <a:p>
            <a:r>
              <a:rPr lang="es-ES_tradnl" dirty="0" smtClean="0"/>
              <a:t>COR TUBULAR ENVOLTAT D´UNA CAVITAT PERICÀRDICA</a:t>
            </a:r>
          </a:p>
          <a:p>
            <a:r>
              <a:rPr lang="es-ES_tradnl" dirty="0" smtClean="0"/>
              <a:t>HEMOLIMFA ----    CAVITAT PERICÀRDICA            COR , PELS OSTÍOLS        </a:t>
            </a:r>
          </a:p>
          <a:p>
            <a:r>
              <a:rPr lang="es-ES_tradnl" dirty="0" smtClean="0"/>
              <a:t> </a:t>
            </a:r>
            <a:r>
              <a:rPr lang="es-ES_tradnl" smtClean="0"/>
              <a:t>ARTÈRIES          HEMOCEL           VENES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267744" y="458112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Flecha derecha"/>
          <p:cNvSpPr/>
          <p:nvPr/>
        </p:nvSpPr>
        <p:spPr>
          <a:xfrm>
            <a:off x="4788024" y="4581128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2195736" y="4581128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7164288" y="4581128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8604448" y="4581128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 smtClean="0"/>
          </a:p>
        </p:txBody>
      </p:sp>
      <p:sp>
        <p:nvSpPr>
          <p:cNvPr id="12" name="11 Flecha derecha"/>
          <p:cNvSpPr/>
          <p:nvPr/>
        </p:nvSpPr>
        <p:spPr>
          <a:xfrm>
            <a:off x="1835696" y="4797152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>
            <a:off x="3203848" y="4797152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        VENES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111</Words>
  <Application>Microsoft Office PowerPoint</Application>
  <PresentationFormat>Presentación en pantalla (4:3)</PresentationFormat>
  <Paragraphs>35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biologia</dc:creator>
  <cp:lastModifiedBy>biologia</cp:lastModifiedBy>
  <cp:revision>102</cp:revision>
  <dcterms:created xsi:type="dcterms:W3CDTF">2012-12-03T08:19:40Z</dcterms:created>
  <dcterms:modified xsi:type="dcterms:W3CDTF">2014-11-13T10:39:41Z</dcterms:modified>
</cp:coreProperties>
</file>